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13"/>
  </p:notesMasterIdLst>
  <p:handoutMasterIdLst>
    <p:handoutMasterId r:id="rId14"/>
  </p:handoutMasterIdLst>
  <p:sldIdLst>
    <p:sldId id="263" r:id="rId2"/>
    <p:sldId id="316" r:id="rId3"/>
    <p:sldId id="299" r:id="rId4"/>
    <p:sldId id="332" r:id="rId5"/>
    <p:sldId id="306" r:id="rId6"/>
    <p:sldId id="308" r:id="rId7"/>
    <p:sldId id="302" r:id="rId8"/>
    <p:sldId id="339" r:id="rId9"/>
    <p:sldId id="338" r:id="rId10"/>
    <p:sldId id="340" r:id="rId11"/>
    <p:sldId id="337" r:id="rId1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1791" autoAdjust="0"/>
  </p:normalViewPr>
  <p:slideViewPr>
    <p:cSldViewPr snapToGrid="0">
      <p:cViewPr varScale="1">
        <p:scale>
          <a:sx n="73" d="100"/>
          <a:sy n="73" d="100"/>
        </p:scale>
        <p:origin x="414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2022/8/13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2022/8/13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1pPr>
            <a:lvl2pPr marL="742950" indent="-28575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2pPr>
            <a:lvl3pPr marL="11430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3pPr>
            <a:lvl4pPr marL="16002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4pPr>
            <a:lvl5pPr marL="20574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9pPr>
          </a:lstStyle>
          <a:p>
            <a:fld id="{A24C3F6A-5024-4A38-B7E0-CCF6B91593A6}" type="slidenum">
              <a:rPr lang="zh-TW" altLang="en-US" sz="1200" smtClean="0">
                <a:latin typeface="Times New Roman" panose="02020603050405020304" pitchFamily="18" charset="0"/>
                <a:ea typeface="新細明體" panose="02020500000000000000" pitchFamily="18" charset="-120"/>
              </a:rPr>
              <a:pPr/>
              <a:t>7</a:t>
            </a:fld>
            <a:endParaRPr lang="zh-TW" altLang="zh-TW" sz="120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solidFill>
            <a:srgbClr val="FFFFFF"/>
          </a:solidFill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4269818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1pPr>
            <a:lvl2pPr marL="742950" indent="-28575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2pPr>
            <a:lvl3pPr marL="11430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3pPr>
            <a:lvl4pPr marL="16002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4pPr>
            <a:lvl5pPr marL="20574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9pPr>
          </a:lstStyle>
          <a:p>
            <a:fld id="{A24C3F6A-5024-4A38-B7E0-CCF6B91593A6}" type="slidenum">
              <a:rPr lang="zh-TW" altLang="en-US" sz="1200" smtClean="0">
                <a:latin typeface="Times New Roman" panose="02020603050405020304" pitchFamily="18" charset="0"/>
                <a:ea typeface="新細明體" panose="02020500000000000000" pitchFamily="18" charset="-120"/>
              </a:rPr>
              <a:pPr/>
              <a:t>8</a:t>
            </a:fld>
            <a:endParaRPr lang="zh-TW" altLang="zh-TW" sz="120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solidFill>
            <a:srgbClr val="FFFFFF"/>
          </a:solidFill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28027978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1pPr>
            <a:lvl2pPr marL="742950" indent="-28575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2pPr>
            <a:lvl3pPr marL="11430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3pPr>
            <a:lvl4pPr marL="16002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4pPr>
            <a:lvl5pPr marL="2057400" indent="-228600" defTabSz="919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8"/>
              </a:defRPr>
            </a:lvl9pPr>
          </a:lstStyle>
          <a:p>
            <a:fld id="{A24C3F6A-5024-4A38-B7E0-CCF6B91593A6}" type="slidenum">
              <a:rPr lang="zh-TW" altLang="en-US" sz="1200" smtClean="0">
                <a:latin typeface="Times New Roman" panose="02020603050405020304" pitchFamily="18" charset="0"/>
                <a:ea typeface="新細明體" panose="02020500000000000000" pitchFamily="18" charset="-120"/>
              </a:rPr>
              <a:pPr/>
              <a:t>9</a:t>
            </a:fld>
            <a:endParaRPr lang="zh-TW" altLang="zh-TW" sz="1200" smtClean="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solidFill>
            <a:srgbClr val="FFFFFF"/>
          </a:solidFill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4079164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2022/8/13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040679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2022/8/13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29682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2022/8/13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522924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2022/8/13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503881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2022/8/13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910603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2022/8/13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030722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2022/8/13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089074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2022/8/13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013069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smtClean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2022/8/13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291913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2022/8/13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88137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2022/8/13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749603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2022/8/13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9681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副标题 1"/>
          <p:cNvSpPr txBox="1">
            <a:spLocks noChangeArrowheads="1"/>
          </p:cNvSpPr>
          <p:nvPr/>
        </p:nvSpPr>
        <p:spPr bwMode="auto">
          <a:xfrm>
            <a:off x="1013191" y="1724088"/>
            <a:ext cx="10537923" cy="1216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pPr algn="ctr"/>
            <a:r>
              <a:rPr lang="en-US" sz="4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BFX-UA300 (96.1517T00) RMA </a:t>
            </a:r>
          </a:p>
          <a:p>
            <a:pPr algn="ctr"/>
            <a:r>
              <a:rPr lang="en-US" sz="4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 </a:t>
            </a:r>
            <a:r>
              <a:rPr lang="en-US" sz="4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Button Feeling NG Report</a:t>
            </a:r>
            <a:endParaRPr lang="en-US" altLang="zh-TW" sz="44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25D20D91-EF01-4097-8452-6AD1EE012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1345" y="5404826"/>
            <a:ext cx="431568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TW" b="1" dirty="0">
                <a:solidFill>
                  <a:srgbClr val="0000CC"/>
                </a:solidFill>
                <a:cs typeface="Arial" panose="020B0604020202020204" pitchFamily="34" charset="0"/>
              </a:rPr>
              <a:t>Prepared by: </a:t>
            </a:r>
            <a:r>
              <a:rPr lang="en-US" altLang="zh-TW" b="1" dirty="0" smtClean="0">
                <a:solidFill>
                  <a:srgbClr val="0000CC"/>
                </a:solidFill>
                <a:cs typeface="Arial" panose="020B0604020202020204" pitchFamily="34" charset="0"/>
              </a:rPr>
              <a:t>Pham </a:t>
            </a:r>
            <a:r>
              <a:rPr lang="en-US" altLang="zh-TW" b="1" dirty="0" err="1" smtClean="0">
                <a:solidFill>
                  <a:srgbClr val="0000CC"/>
                </a:solidFill>
                <a:cs typeface="Arial" panose="020B0604020202020204" pitchFamily="34" charset="0"/>
              </a:rPr>
              <a:t>Huy</a:t>
            </a:r>
            <a:r>
              <a:rPr lang="en-US" altLang="zh-TW" b="1" dirty="0" smtClean="0">
                <a:solidFill>
                  <a:srgbClr val="0000CC"/>
                </a:solidFill>
                <a:cs typeface="Arial" panose="020B0604020202020204" pitchFamily="34" charset="0"/>
              </a:rPr>
              <a:t> </a:t>
            </a:r>
            <a:r>
              <a:rPr lang="en-US" altLang="zh-TW" b="1" dirty="0" err="1" smtClean="0">
                <a:solidFill>
                  <a:srgbClr val="0000CC"/>
                </a:solidFill>
                <a:cs typeface="Arial" panose="020B0604020202020204" pitchFamily="34" charset="0"/>
              </a:rPr>
              <a:t>Thuc</a:t>
            </a:r>
            <a:endParaRPr lang="en-US" altLang="zh-TW" b="1" dirty="0" smtClean="0">
              <a:solidFill>
                <a:srgbClr val="0000CC"/>
              </a:solidFill>
              <a:cs typeface="Arial" panose="020B0604020202020204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en-US" altLang="zh-TW" b="1" dirty="0" smtClean="0">
                <a:solidFill>
                  <a:srgbClr val="0000CC"/>
                </a:solidFill>
                <a:cs typeface="Arial" panose="020B0604020202020204" pitchFamily="34" charset="0"/>
              </a:rPr>
              <a:t>Approved </a:t>
            </a:r>
            <a:r>
              <a:rPr lang="en-US" altLang="zh-TW" b="1" dirty="0">
                <a:solidFill>
                  <a:srgbClr val="0000CC"/>
                </a:solidFill>
                <a:cs typeface="Arial" panose="020B0604020202020204" pitchFamily="34" charset="0"/>
              </a:rPr>
              <a:t>by: </a:t>
            </a:r>
            <a:r>
              <a:rPr lang="en-US" altLang="zh-CN" b="1" dirty="0">
                <a:solidFill>
                  <a:srgbClr val="0000CC"/>
                </a:solidFill>
                <a:cs typeface="Arial" panose="020B0604020202020204" pitchFamily="34" charset="0"/>
              </a:rPr>
              <a:t>Michael </a:t>
            </a:r>
            <a:endParaRPr lang="en-US" altLang="zh-TW" b="1" dirty="0" smtClean="0">
              <a:solidFill>
                <a:srgbClr val="0000CC"/>
              </a:solidFill>
              <a:cs typeface="Arial" panose="020B0604020202020204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en-US" altLang="zh-TW" b="1" dirty="0" smtClean="0">
                <a:solidFill>
                  <a:srgbClr val="0000CC"/>
                </a:solidFill>
                <a:cs typeface="Arial" panose="020B0604020202020204" pitchFamily="34" charset="0"/>
              </a:rPr>
              <a:t>Date</a:t>
            </a:r>
            <a:r>
              <a:rPr lang="en-US" altLang="zh-TW" b="1" dirty="0">
                <a:solidFill>
                  <a:srgbClr val="0000CC"/>
                </a:solidFill>
                <a:cs typeface="Arial" panose="020B0604020202020204" pitchFamily="34" charset="0"/>
              </a:rPr>
              <a:t>: </a:t>
            </a:r>
            <a:r>
              <a:rPr lang="en-US" altLang="zh-TW" b="1" dirty="0" smtClean="0">
                <a:solidFill>
                  <a:srgbClr val="0000CC"/>
                </a:solidFill>
                <a:cs typeface="Arial" panose="020B0604020202020204" pitchFamily="34" charset="0"/>
              </a:rPr>
              <a:t>Aug 13</a:t>
            </a:r>
            <a:r>
              <a:rPr lang="en-US" altLang="zh-TW" b="1" baseline="30000" dirty="0" smtClean="0">
                <a:solidFill>
                  <a:srgbClr val="0000CC"/>
                </a:solidFill>
                <a:cs typeface="Arial" panose="020B0604020202020204" pitchFamily="34" charset="0"/>
              </a:rPr>
              <a:t>th</a:t>
            </a:r>
            <a:r>
              <a:rPr lang="en-US" altLang="zh-TW" b="1" dirty="0" smtClean="0">
                <a:solidFill>
                  <a:srgbClr val="0000CC"/>
                </a:solidFill>
                <a:cs typeface="Arial" panose="020B0604020202020204" pitchFamily="34" charset="0"/>
              </a:rPr>
              <a:t> </a:t>
            </a:r>
            <a:r>
              <a:rPr lang="en-US" altLang="zh-CN" b="1" dirty="0">
                <a:solidFill>
                  <a:srgbClr val="0000CC"/>
                </a:solidFill>
                <a:cs typeface="Arial" panose="020B0604020202020204" pitchFamily="34" charset="0"/>
              </a:rPr>
              <a:t>2022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600" b="1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D1. Establish the Team</a:t>
            </a:r>
          </a:p>
        </p:txBody>
      </p:sp>
      <p:sp>
        <p:nvSpPr>
          <p:cNvPr id="17" name="Rectangle 69">
            <a:extLst>
              <a:ext uri="{FF2B5EF4-FFF2-40B4-BE49-F238E27FC236}">
                <a16:creationId xmlns:a16="http://schemas.microsoft.com/office/drawing/2014/main" id="{5298760D-920E-430E-BBB0-18F2E723E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5248" y="2351518"/>
            <a:ext cx="4989689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PE: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Michael, </a:t>
            </a:r>
            <a:r>
              <a:rPr kumimoji="0" lang="en-US" altLang="zh-CN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Thuc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ME: Cheng Lun, Wen Thai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PM: Ben Zheng,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An Tran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PD: Ruan Wen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Yong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TW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</a:t>
            </a: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</a:t>
            </a:r>
            <a:r>
              <a:rPr kumimoji="0" lang="en-US" altLang="zh-TW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 K</a:t>
            </a:r>
            <a:r>
              <a:rPr kumimoji="0" lang="en-US" altLang="zh-TW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en,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Rachel 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</a:t>
            </a: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Mark Wu, Allan Pham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IE: Hai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Ly, </a:t>
            </a:r>
            <a:r>
              <a:rPr kumimoji="0" lang="en-US" altLang="zh-CN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Heng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 </a:t>
            </a:r>
            <a:r>
              <a:rPr kumimoji="0" lang="en-US" altLang="zh-CN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Ruan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651BC9-5EEB-416E-BF38-C62C0A6B36E9}"/>
              </a:ext>
            </a:extLst>
          </p:cNvPr>
          <p:cNvSpPr/>
          <p:nvPr/>
        </p:nvSpPr>
        <p:spPr>
          <a:xfrm>
            <a:off x="533764" y="2971534"/>
            <a:ext cx="550898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Foxconn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MFG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Director</a:t>
            </a: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 David Yin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 Manager  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 </a:t>
            </a: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CB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Lin, Toney</a:t>
            </a:r>
            <a:endParaRPr lang="en-US" altLang="zh-CN" sz="2400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D54F5BC9-FB89-4912-8F53-DC0BBC183738}"/>
              </a:ext>
            </a:extLst>
          </p:cNvPr>
          <p:cNvSpPr/>
          <p:nvPr/>
        </p:nvSpPr>
        <p:spPr>
          <a:xfrm>
            <a:off x="5786641" y="2550049"/>
            <a:ext cx="836664" cy="3388589"/>
          </a:xfrm>
          <a:prstGeom prst="leftBrace">
            <a:avLst>
              <a:gd name="adj1" fmla="val 78174"/>
              <a:gd name="adj2" fmla="val 50781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en-US" sz="16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" name="流程圖: 換頁接點 9">
            <a:extLst>
              <a:ext uri="{FF2B5EF4-FFF2-40B4-BE49-F238E27FC236}">
                <a16:creationId xmlns:a16="http://schemas.microsoft.com/office/drawing/2014/main" id="{B6877EFC-1BAA-4D81-B06F-47BD29833480}"/>
              </a:ext>
            </a:extLst>
          </p:cNvPr>
          <p:cNvSpPr/>
          <p:nvPr/>
        </p:nvSpPr>
        <p:spPr>
          <a:xfrm>
            <a:off x="935542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Leader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流程圖: 換頁接點 9">
            <a:extLst>
              <a:ext uri="{FF2B5EF4-FFF2-40B4-BE49-F238E27FC236}">
                <a16:creationId xmlns:a16="http://schemas.microsoft.com/office/drawing/2014/main" id="{687DF2FC-EFA5-4CA9-A8A6-BE89E2AFD68D}"/>
              </a:ext>
            </a:extLst>
          </p:cNvPr>
          <p:cNvSpPr/>
          <p:nvPr/>
        </p:nvSpPr>
        <p:spPr>
          <a:xfrm>
            <a:off x="6615291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Member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EC99F-E040-4DF9-9258-AB5BCDD1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35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D2. D</a:t>
            </a:r>
            <a:r>
              <a:rPr lang="en-US" altLang="zh-CN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escription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1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367260" y="1144607"/>
            <a:ext cx="11333702" cy="923397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On 30/06/2022, ALT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customer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complaint 1pcs has Power button feeling NG.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</a:t>
            </a:r>
            <a:r>
              <a:rPr lang="en-US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Failure status: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Unusual feeling when pressing the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Power button.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</a:t>
            </a:fld>
            <a:endParaRPr lang="zh-TW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Issue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Description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2189" y="2634801"/>
            <a:ext cx="24609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Failure information: </a:t>
            </a:r>
            <a:endParaRPr lang="en-US" sz="1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Group 1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2607529"/>
              </p:ext>
            </p:extLst>
          </p:nvPr>
        </p:nvGraphicFramePr>
        <p:xfrm>
          <a:off x="1021807" y="3408703"/>
          <a:ext cx="10024610" cy="1174333"/>
        </p:xfrm>
        <a:graphic>
          <a:graphicData uri="http://schemas.openxmlformats.org/drawingml/2006/table">
            <a:tbl>
              <a:tblPr/>
              <a:tblGrid>
                <a:gridCol w="1030469">
                  <a:extLst>
                    <a:ext uri="{9D8B030D-6E8A-4147-A177-3AD203B41FA5}">
                      <a16:colId xmlns:a16="http://schemas.microsoft.com/office/drawing/2014/main" val="1259458066"/>
                    </a:ext>
                  </a:extLst>
                </a:gridCol>
                <a:gridCol w="1728407">
                  <a:extLst>
                    <a:ext uri="{9D8B030D-6E8A-4147-A177-3AD203B41FA5}">
                      <a16:colId xmlns:a16="http://schemas.microsoft.com/office/drawing/2014/main" val="3121056268"/>
                    </a:ext>
                  </a:extLst>
                </a:gridCol>
                <a:gridCol w="25939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8617">
                  <a:extLst>
                    <a:ext uri="{9D8B030D-6E8A-4147-A177-3AD203B41FA5}">
                      <a16:colId xmlns:a16="http://schemas.microsoft.com/office/drawing/2014/main" val="916643582"/>
                    </a:ext>
                  </a:extLst>
                </a:gridCol>
                <a:gridCol w="26731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57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NO#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FXC_SN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Cus_SN</a:t>
                      </a:r>
                      <a:endParaRPr kumimoji="0" lang="en-US" altLang="zh-TW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MAC</a:t>
                      </a:r>
                      <a:endParaRPr kumimoji="0" lang="zh-TW" altLang="en-US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Symptom</a:t>
                      </a:r>
                      <a:endParaRPr kumimoji="0" lang="zh-TW" altLang="en-US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86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1</a:t>
                      </a:r>
                      <a:endParaRPr kumimoji="0" lang="zh-TW" altLang="en-US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YWR0J97</a:t>
                      </a:r>
                      <a:endParaRPr kumimoji="0" lang="zh-TW" altLang="en-US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2149695001202201006506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A8934AFEBBC6</a:t>
                      </a:r>
                      <a:endParaRPr kumimoji="0" lang="zh-TW" altLang="en-US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Power button feeling NG</a:t>
                      </a:r>
                      <a:endParaRPr lang="en-US" sz="1400" b="0" kern="1200" baseline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85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D3. C</a:t>
            </a:r>
            <a:r>
              <a:rPr lang="en-US" altLang="zh-CN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ontainment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2189" y="1227695"/>
            <a:ext cx="10859511" cy="356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ts val="216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Visual Inspection  Both top &amp; bot side of defect unit are normal.</a:t>
            </a:r>
          </a:p>
        </p:txBody>
      </p:sp>
      <p:sp>
        <p:nvSpPr>
          <p:cNvPr id="8" name="Rectangle 7"/>
          <p:cNvSpPr/>
          <p:nvPr/>
        </p:nvSpPr>
        <p:spPr>
          <a:xfrm>
            <a:off x="202189" y="581046"/>
            <a:ext cx="9568828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Visual Inspection PCBA both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Button 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 sample.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806" y="1991681"/>
            <a:ext cx="4914900" cy="952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1944" y="1991681"/>
            <a:ext cx="4991100" cy="9525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759131" y="3140124"/>
            <a:ext cx="1645920" cy="33855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Top side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97484" y="3140124"/>
            <a:ext cx="1645920" cy="33855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Bot side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5806" y="3674621"/>
            <a:ext cx="10265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Take X-ray SW1 ( Power button) Normal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776" y="4124129"/>
            <a:ext cx="2581275" cy="14449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1167356" y="5649209"/>
            <a:ext cx="1894114" cy="30777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X-ray SW1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80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600" b="1" dirty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ontainment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2189" y="1117290"/>
            <a:ext cx="1179518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Check FATP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data record: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NG product tested pass at FATP</a:t>
            </a: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ts val="600"/>
              </a:spcBef>
              <a:spcAft>
                <a:spcPts val="600"/>
              </a:spcAft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NG product didn’t have abnormal on FATP.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Check FATP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record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610" y="1584270"/>
            <a:ext cx="10034337" cy="395573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4365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6</a:t>
            </a:fld>
            <a:endParaRPr lang="zh-TW" altLang="en-US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600" b="1" dirty="0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D4. </a:t>
            </a:r>
            <a:r>
              <a:rPr lang="en-US" altLang="zh-TW" sz="3600" b="1" dirty="0" smtClean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Root Cause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53253" y="1082026"/>
            <a:ext cx="83573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smtClean="0">
                <a:latin typeface="Arial" panose="020B0604020202020204" pitchFamily="34" charset="0"/>
                <a:cs typeface="Arial" panose="020B0604020202020204" pitchFamily="34" charset="0"/>
              </a:rPr>
              <a:t>Check log test </a:t>
            </a: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is normal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log test at FATP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3253" y="5872769"/>
            <a:ext cx="119216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Button function is tested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pass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twice at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FT1 station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374784" y="1565607"/>
            <a:ext cx="4161997" cy="846133"/>
            <a:chOff x="740544" y="1533704"/>
            <a:chExt cx="4161997" cy="846133"/>
          </a:xfrm>
        </p:grpSpPr>
        <p:sp>
          <p:nvSpPr>
            <p:cNvPr id="14" name="Down Arrow 31"/>
            <p:cNvSpPr>
              <a:spLocks noChangeArrowheads="1"/>
            </p:cNvSpPr>
            <p:nvPr/>
          </p:nvSpPr>
          <p:spPr bwMode="auto">
            <a:xfrm>
              <a:off x="2648056" y="2100765"/>
              <a:ext cx="236919" cy="279072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00FF00"/>
            </a:solidFill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90000" tIns="46800" rIns="90000" bIns="46800" anchor="ctr"/>
            <a:lstStyle>
              <a:lvl1pPr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en-US" altLang="en-US" sz="900" dirty="0"/>
            </a:p>
          </p:txBody>
        </p:sp>
        <p:sp>
          <p:nvSpPr>
            <p:cNvPr id="30" name="Rectangle 10"/>
            <p:cNvSpPr>
              <a:spLocks noChangeArrowheads="1"/>
            </p:cNvSpPr>
            <p:nvPr/>
          </p:nvSpPr>
          <p:spPr bwMode="auto">
            <a:xfrm>
              <a:off x="1985648" y="1533704"/>
              <a:ext cx="1561734" cy="545466"/>
            </a:xfrm>
            <a:prstGeom prst="rect">
              <a:avLst/>
            </a:prstGeom>
            <a:gradFill rotWithShape="0">
              <a:gsLst>
                <a:gs pos="0">
                  <a:srgbClr val="808080"/>
                </a:gs>
                <a:gs pos="50000">
                  <a:srgbClr val="FFFFFF"/>
                </a:gs>
                <a:gs pos="100000">
                  <a:srgbClr val="808080"/>
                </a:gs>
              </a:gsLst>
              <a:lin ang="5400000" scaled="1"/>
            </a:gra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600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r>
                <a:rPr lang="en-US" altLang="zh-CN" sz="1600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T1 </a:t>
              </a:r>
              <a:endParaRPr lang="en-US" altLang="zh-CN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Right Arrow 30"/>
            <p:cNvSpPr>
              <a:spLocks noChangeArrowheads="1"/>
            </p:cNvSpPr>
            <p:nvPr/>
          </p:nvSpPr>
          <p:spPr bwMode="auto">
            <a:xfrm>
              <a:off x="1751124" y="1733013"/>
              <a:ext cx="249814" cy="176560"/>
            </a:xfrm>
            <a:prstGeom prst="rightArrow">
              <a:avLst>
                <a:gd name="adj1" fmla="val 50000"/>
                <a:gd name="adj2" fmla="val 50015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round/>
              <a:headEnd/>
              <a:tailEnd/>
            </a:ln>
          </p:spPr>
          <p:txBody>
            <a:bodyPr lIns="90000" tIns="46800" rIns="90000" bIns="46800" anchor="ctr"/>
            <a:lstStyle>
              <a:lvl1pPr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en-US" altLang="en-US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3961310" y="1538509"/>
              <a:ext cx="941231" cy="540661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rgbClr val="FFFFFF"/>
                </a:gs>
                <a:gs pos="100000">
                  <a:schemeClr val="accent2"/>
                </a:gs>
              </a:gsLst>
              <a:lin ang="5400000" scaled="1"/>
            </a:gra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zh-CN" sz="1200" dirty="0" smtClean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...</a:t>
              </a:r>
              <a:endParaRPr lang="en-US" altLang="zh-TW" sz="12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740544" y="1557032"/>
              <a:ext cx="941231" cy="540661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rgbClr val="FFFFFF"/>
                </a:gs>
                <a:gs pos="100000">
                  <a:schemeClr val="accent2"/>
                </a:gs>
              </a:gsLst>
              <a:lin ang="5400000" scaled="1"/>
            </a:gra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zh-CN" sz="1200" dirty="0" smtClean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...</a:t>
              </a:r>
              <a:endParaRPr lang="en-US" altLang="zh-TW" sz="1200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27" name="Right Arrow 26"/>
            <p:cNvSpPr>
              <a:spLocks noChangeArrowheads="1"/>
            </p:cNvSpPr>
            <p:nvPr/>
          </p:nvSpPr>
          <p:spPr bwMode="auto">
            <a:xfrm>
              <a:off x="3590642" y="1726463"/>
              <a:ext cx="370668" cy="181664"/>
            </a:xfrm>
            <a:prstGeom prst="rightArrow">
              <a:avLst>
                <a:gd name="adj1" fmla="val 50000"/>
                <a:gd name="adj2" fmla="val 50015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round/>
              <a:headEnd/>
              <a:tailEnd/>
            </a:ln>
          </p:spPr>
          <p:txBody>
            <a:bodyPr lIns="90000" tIns="46800" rIns="90000" bIns="46800" anchor="ctr"/>
            <a:lstStyle>
              <a:lvl1pPr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300000000000000" pitchFamily="18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en-US" altLang="en-US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45400" y="2534765"/>
            <a:ext cx="2929766" cy="2974447"/>
            <a:chOff x="1211160" y="2502862"/>
            <a:chExt cx="2929766" cy="2974447"/>
          </a:xfrm>
        </p:grpSpPr>
        <p:sp>
          <p:nvSpPr>
            <p:cNvPr id="15" name="TextBox 14"/>
            <p:cNvSpPr txBox="1"/>
            <p:nvPr/>
          </p:nvSpPr>
          <p:spPr>
            <a:xfrm>
              <a:off x="1211160" y="5169532"/>
              <a:ext cx="2929766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Test plan FT1 station</a:t>
              </a:r>
              <a:endParaRPr lang="en-US" sz="1400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11161" y="2502862"/>
              <a:ext cx="2929765" cy="24410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9" name="Rectangle 28"/>
            <p:cNvSpPr/>
            <p:nvPr/>
          </p:nvSpPr>
          <p:spPr>
            <a:xfrm>
              <a:off x="1211160" y="3725748"/>
              <a:ext cx="2929766" cy="23955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ight Arrow 30"/>
          <p:cNvSpPr>
            <a:spLocks noChangeArrowheads="1"/>
          </p:cNvSpPr>
          <p:nvPr/>
        </p:nvSpPr>
        <p:spPr bwMode="auto">
          <a:xfrm>
            <a:off x="4055100" y="3597629"/>
            <a:ext cx="1013289" cy="315297"/>
          </a:xfrm>
          <a:prstGeom prst="rightArrow">
            <a:avLst>
              <a:gd name="adj1" fmla="val 50000"/>
              <a:gd name="adj2" fmla="val 50015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round/>
            <a:headEnd/>
            <a:tailEnd/>
          </a:ln>
        </p:spPr>
        <p:txBody>
          <a:bodyPr lIns="90000" tIns="46800" rIns="90000" bIns="46800" anchor="ctr"/>
          <a:lstStyle>
            <a:lvl1pPr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251269" y="5200310"/>
            <a:ext cx="288689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b">
            <a:spAutoFit/>
          </a:bodyPr>
          <a:lstStyle/>
          <a:p>
            <a:pPr algn="ctr"/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Power Button Tested Pass First Time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1269" y="2495804"/>
            <a:ext cx="2886890" cy="24410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399" y="2495804"/>
            <a:ext cx="2924229" cy="244102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4" name="TextBox 23"/>
          <p:cNvSpPr txBox="1"/>
          <p:nvPr/>
        </p:nvSpPr>
        <p:spPr>
          <a:xfrm>
            <a:off x="8642971" y="5200310"/>
            <a:ext cx="2917658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b">
            <a:spAutoFit/>
          </a:bodyPr>
          <a:lstStyle/>
          <a:p>
            <a:pPr algn="ctr"/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Power Button Tested Pass Second Time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50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600" b="1" dirty="0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D4. </a:t>
            </a:r>
            <a:r>
              <a:rPr lang="en-US" altLang="zh-TW" sz="3600" b="1" dirty="0" smtClean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Root Cause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Check Connection of SW1 Button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41544" y="1083966"/>
            <a:ext cx="11817213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76200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Check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the connection of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button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by pressing the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button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and measuring two pins ( pin 1 &amp; pin 4) with multimeter</a:t>
            </a:r>
          </a:p>
          <a:p>
            <a:pPr lvl="0" defTabSz="7620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ultimeter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display 0.2Ω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41544" y="5376655"/>
            <a:ext cx="1177494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620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defTabSz="7620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Case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1: Press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SW1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key button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Pin 1 &amp; pin 4 are connected to each other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lvl="0" defTabSz="7620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Case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2: No press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SW1 button  Pin 1 &amp; pin4 is open</a:t>
            </a:r>
            <a:endParaRPr lang="en-US" sz="1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Ø"/>
              <a:tabLst>
                <a:tab pos="1481138" algn="l"/>
              </a:tabLs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83384" y="1899990"/>
            <a:ext cx="3762044" cy="3241641"/>
            <a:chOff x="3326718" y="1961153"/>
            <a:chExt cx="4066859" cy="280129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26718" y="1961153"/>
              <a:ext cx="4066859" cy="232687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" name="TextBox 7"/>
            <p:cNvSpPr txBox="1"/>
            <p:nvPr/>
          </p:nvSpPr>
          <p:spPr>
            <a:xfrm>
              <a:off x="3584596" y="4496480"/>
              <a:ext cx="3215888" cy="26596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Multimeter display connection is OK</a:t>
              </a:r>
              <a:endParaRPr lang="en-US" sz="1400" dirty="0"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012" y="1899990"/>
            <a:ext cx="4067175" cy="269883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5895224" y="4833854"/>
            <a:ext cx="2974854" cy="3077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Circuit diagram of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SW1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block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5991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600" b="1" dirty="0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D4. </a:t>
            </a:r>
            <a:r>
              <a:rPr lang="en-US" altLang="zh-TW" sz="3600" b="1" dirty="0" smtClean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Root Cause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Re-test Button Function At FT1 Station.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41544" y="1083966"/>
            <a:ext cx="118172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76200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Reassemble Button main and retest button function 5 times FT1 station  Button function Pass normally.  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3809" y="5886015"/>
            <a:ext cx="11774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tabLst>
                <a:tab pos="1481138" algn="l"/>
              </a:tabLst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 Retest Button function 5 times at FT1 station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Result: Pass 5/5 times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795201" y="1657850"/>
            <a:ext cx="3917973" cy="2415081"/>
            <a:chOff x="7641772" y="1968867"/>
            <a:chExt cx="3917973" cy="2415081"/>
          </a:xfrm>
        </p:grpSpPr>
        <p:sp>
          <p:nvSpPr>
            <p:cNvPr id="8" name="TextBox 7"/>
            <p:cNvSpPr txBox="1"/>
            <p:nvPr/>
          </p:nvSpPr>
          <p:spPr>
            <a:xfrm>
              <a:off x="8164369" y="4076171"/>
              <a:ext cx="2872778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Button function Pass at FT1 </a:t>
              </a:r>
              <a:endParaRPr lang="en-US" sz="1400" dirty="0"/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41772" y="1968867"/>
              <a:ext cx="3917973" cy="200711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7431608"/>
              </p:ext>
            </p:extLst>
          </p:nvPr>
        </p:nvGraphicFramePr>
        <p:xfrm>
          <a:off x="2220684" y="4308262"/>
          <a:ext cx="7067009" cy="1119122"/>
        </p:xfrm>
        <a:graphic>
          <a:graphicData uri="http://schemas.openxmlformats.org/drawingml/2006/table">
            <a:tbl>
              <a:tblPr/>
              <a:tblGrid>
                <a:gridCol w="2664824">
                  <a:extLst>
                    <a:ext uri="{9D8B030D-6E8A-4147-A177-3AD203B41FA5}">
                      <a16:colId xmlns:a16="http://schemas.microsoft.com/office/drawing/2014/main" val="2926310321"/>
                    </a:ext>
                  </a:extLst>
                </a:gridCol>
                <a:gridCol w="783772">
                  <a:extLst>
                    <a:ext uri="{9D8B030D-6E8A-4147-A177-3AD203B41FA5}">
                      <a16:colId xmlns:a16="http://schemas.microsoft.com/office/drawing/2014/main" val="2437917943"/>
                    </a:ext>
                  </a:extLst>
                </a:gridCol>
                <a:gridCol w="901337">
                  <a:extLst>
                    <a:ext uri="{9D8B030D-6E8A-4147-A177-3AD203B41FA5}">
                      <a16:colId xmlns:a16="http://schemas.microsoft.com/office/drawing/2014/main" val="155302306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216183032"/>
                    </a:ext>
                  </a:extLst>
                </a:gridCol>
                <a:gridCol w="940525">
                  <a:extLst>
                    <a:ext uri="{9D8B030D-6E8A-4147-A177-3AD203B41FA5}">
                      <a16:colId xmlns:a16="http://schemas.microsoft.com/office/drawing/2014/main" val="1715470010"/>
                    </a:ext>
                  </a:extLst>
                </a:gridCol>
                <a:gridCol w="862151">
                  <a:extLst>
                    <a:ext uri="{9D8B030D-6E8A-4147-A177-3AD203B41FA5}">
                      <a16:colId xmlns:a16="http://schemas.microsoft.com/office/drawing/2014/main" val="3263506812"/>
                    </a:ext>
                  </a:extLst>
                </a:gridCol>
              </a:tblGrid>
              <a:tr h="566121"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Time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1200" baseline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Button Function Test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846357"/>
                  </a:ext>
                </a:extLst>
              </a:tr>
              <a:tr h="4695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86958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142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600" b="1" dirty="0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D4. </a:t>
            </a:r>
            <a:r>
              <a:rPr lang="en-US" altLang="zh-TW" sz="3600" b="1" dirty="0" smtClean="0">
                <a:solidFill>
                  <a:schemeClr val="bg1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Root Cause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Re-test Button Function by pressing.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41544" y="1083966"/>
            <a:ext cx="118172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76200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Retest Power Button Function by pressing button 10 times (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Display shows on/off)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02189" y="5614937"/>
            <a:ext cx="11774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tabLst>
                <a:tab pos="1481138" algn="l"/>
              </a:tabLst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Retest Power Button Function by pressing button 10 times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Result: Pass 10/10 times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05060"/>
              </p:ext>
            </p:extLst>
          </p:nvPr>
        </p:nvGraphicFramePr>
        <p:xfrm>
          <a:off x="822957" y="2437077"/>
          <a:ext cx="9187379" cy="1520969"/>
        </p:xfrm>
        <a:graphic>
          <a:graphicData uri="http://schemas.openxmlformats.org/drawingml/2006/table">
            <a:tbl>
              <a:tblPr/>
              <a:tblGrid>
                <a:gridCol w="3148150">
                  <a:extLst>
                    <a:ext uri="{9D8B030D-6E8A-4147-A177-3AD203B41FA5}">
                      <a16:colId xmlns:a16="http://schemas.microsoft.com/office/drawing/2014/main" val="2926310321"/>
                    </a:ext>
                  </a:extLst>
                </a:gridCol>
                <a:gridCol w="705395">
                  <a:extLst>
                    <a:ext uri="{9D8B030D-6E8A-4147-A177-3AD203B41FA5}">
                      <a16:colId xmlns:a16="http://schemas.microsoft.com/office/drawing/2014/main" val="2437917943"/>
                    </a:ext>
                  </a:extLst>
                </a:gridCol>
                <a:gridCol w="666205">
                  <a:extLst>
                    <a:ext uri="{9D8B030D-6E8A-4147-A177-3AD203B41FA5}">
                      <a16:colId xmlns:a16="http://schemas.microsoft.com/office/drawing/2014/main" val="1603631143"/>
                    </a:ext>
                  </a:extLst>
                </a:gridCol>
                <a:gridCol w="661522">
                  <a:extLst>
                    <a:ext uri="{9D8B030D-6E8A-4147-A177-3AD203B41FA5}">
                      <a16:colId xmlns:a16="http://schemas.microsoft.com/office/drawing/2014/main" val="1932419876"/>
                    </a:ext>
                  </a:extLst>
                </a:gridCol>
                <a:gridCol w="566387">
                  <a:extLst>
                    <a:ext uri="{9D8B030D-6E8A-4147-A177-3AD203B41FA5}">
                      <a16:colId xmlns:a16="http://schemas.microsoft.com/office/drawing/2014/main" val="609813749"/>
                    </a:ext>
                  </a:extLst>
                </a:gridCol>
                <a:gridCol w="578215">
                  <a:extLst>
                    <a:ext uri="{9D8B030D-6E8A-4147-A177-3AD203B41FA5}">
                      <a16:colId xmlns:a16="http://schemas.microsoft.com/office/drawing/2014/main" val="692920927"/>
                    </a:ext>
                  </a:extLst>
                </a:gridCol>
                <a:gridCol w="572301">
                  <a:extLst>
                    <a:ext uri="{9D8B030D-6E8A-4147-A177-3AD203B41FA5}">
                      <a16:colId xmlns:a16="http://schemas.microsoft.com/office/drawing/2014/main" val="1483057036"/>
                    </a:ext>
                  </a:extLst>
                </a:gridCol>
                <a:gridCol w="572301">
                  <a:extLst>
                    <a:ext uri="{9D8B030D-6E8A-4147-A177-3AD203B41FA5}">
                      <a16:colId xmlns:a16="http://schemas.microsoft.com/office/drawing/2014/main" val="2203487007"/>
                    </a:ext>
                  </a:extLst>
                </a:gridCol>
                <a:gridCol w="572301">
                  <a:extLst>
                    <a:ext uri="{9D8B030D-6E8A-4147-A177-3AD203B41FA5}">
                      <a16:colId xmlns:a16="http://schemas.microsoft.com/office/drawing/2014/main" val="1135146855"/>
                    </a:ext>
                  </a:extLst>
                </a:gridCol>
                <a:gridCol w="572301">
                  <a:extLst>
                    <a:ext uri="{9D8B030D-6E8A-4147-A177-3AD203B41FA5}">
                      <a16:colId xmlns:a16="http://schemas.microsoft.com/office/drawing/2014/main" val="1721547287"/>
                    </a:ext>
                  </a:extLst>
                </a:gridCol>
                <a:gridCol w="572301">
                  <a:extLst>
                    <a:ext uri="{9D8B030D-6E8A-4147-A177-3AD203B41FA5}">
                      <a16:colId xmlns:a16="http://schemas.microsoft.com/office/drawing/2014/main" val="2321287780"/>
                    </a:ext>
                  </a:extLst>
                </a:gridCol>
              </a:tblGrid>
              <a:tr h="756383">
                <a:tc>
                  <a:txBody>
                    <a:bodyPr/>
                    <a:lstStyle/>
                    <a:p>
                      <a:pPr algn="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Time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kern="1200" baseline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Button Function Test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846357"/>
                  </a:ext>
                </a:extLst>
              </a:tr>
              <a:tr h="7645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  <a:endParaRPr lang="en-US" sz="14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b="1" dirty="0">
                        <a:solidFill>
                          <a:srgbClr val="00B050"/>
                        </a:solidFill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b="1" dirty="0">
                        <a:solidFill>
                          <a:srgbClr val="00B050"/>
                        </a:solidFill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b="1" dirty="0">
                        <a:solidFill>
                          <a:srgbClr val="00B050"/>
                        </a:solidFill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b="1" dirty="0">
                        <a:solidFill>
                          <a:srgbClr val="00B050"/>
                        </a:solidFill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b="1" dirty="0">
                        <a:solidFill>
                          <a:srgbClr val="00B050"/>
                        </a:solidFill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b="1" dirty="0">
                        <a:solidFill>
                          <a:srgbClr val="00B050"/>
                        </a:solidFill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b="1" dirty="0">
                        <a:solidFill>
                          <a:srgbClr val="00B050"/>
                        </a:solidFill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b="1" dirty="0">
                        <a:solidFill>
                          <a:srgbClr val="00B050"/>
                        </a:solidFill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b="1" dirty="0">
                        <a:solidFill>
                          <a:srgbClr val="00B050"/>
                        </a:solidFill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86958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257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 txBox="1">
            <a:spLocks/>
          </p:cNvSpPr>
          <p:nvPr/>
        </p:nvSpPr>
        <p:spPr bwMode="auto">
          <a:xfrm>
            <a:off x="11376025" y="6524625"/>
            <a:ext cx="865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TW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 1 ~</a:t>
            </a:r>
          </a:p>
        </p:txBody>
      </p:sp>
      <p:sp>
        <p:nvSpPr>
          <p:cNvPr id="4101" name="Rectangle 2"/>
          <p:cNvSpPr>
            <a:spLocks noChangeArrowheads="1"/>
          </p:cNvSpPr>
          <p:nvPr/>
        </p:nvSpPr>
        <p:spPr bwMode="auto">
          <a:xfrm>
            <a:off x="125414" y="1068355"/>
            <a:ext cx="1099107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AutoNum type="arabicPeriod"/>
            </a:pPr>
            <a:r>
              <a:rPr lang="en-US" alt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Fii</a:t>
            </a:r>
            <a:r>
              <a:rPr lang="en-US" alt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confirm with </a:t>
            </a:r>
            <a:r>
              <a:rPr lang="en-US" alt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Vendor 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check push force of the switch define was: </a:t>
            </a:r>
            <a:endParaRPr lang="en-US" alt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n-US" sz="18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160 </a:t>
            </a:r>
            <a:r>
              <a:rPr lang="en-US" altLang="en-US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+/- 50 gf  (Lower spec : 110 </a:t>
            </a:r>
            <a:r>
              <a:rPr lang="en-US" altLang="en-US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g.f</a:t>
            </a:r>
            <a:r>
              <a:rPr lang="en-US" altLang="en-US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/Upper spec :210 </a:t>
            </a:r>
            <a:r>
              <a:rPr lang="en-US" altLang="en-US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g.f</a:t>
            </a:r>
            <a:r>
              <a:rPr lang="en-US" altLang="en-US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AutoNum type="arabicPeriod"/>
            </a:pPr>
            <a:r>
              <a:rPr lang="en-US" alt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Fii</a:t>
            </a:r>
            <a:r>
              <a:rPr lang="en-US" alt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uses a force gauge to check the status of the actual switches on the PCBA of customer feedback. Measurement results as below: </a:t>
            </a:r>
            <a:r>
              <a:rPr lang="en-US" altLang="en-US" sz="1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18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Unit:Kgf</a:t>
            </a:r>
            <a:r>
              <a:rPr lang="en-US" altLang="en-US" sz="1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4132032"/>
              </p:ext>
            </p:extLst>
          </p:nvPr>
        </p:nvGraphicFramePr>
        <p:xfrm>
          <a:off x="5413375" y="2423309"/>
          <a:ext cx="6654800" cy="2925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542">
                  <a:extLst>
                    <a:ext uri="{9D8B030D-6E8A-4147-A177-3AD203B41FA5}">
                      <a16:colId xmlns:a16="http://schemas.microsoft.com/office/drawing/2014/main" val="2781535434"/>
                    </a:ext>
                  </a:extLst>
                </a:gridCol>
                <a:gridCol w="610587">
                  <a:extLst>
                    <a:ext uri="{9D8B030D-6E8A-4147-A177-3AD203B41FA5}">
                      <a16:colId xmlns:a16="http://schemas.microsoft.com/office/drawing/2014/main" val="62393040"/>
                    </a:ext>
                  </a:extLst>
                </a:gridCol>
                <a:gridCol w="609667">
                  <a:extLst>
                    <a:ext uri="{9D8B030D-6E8A-4147-A177-3AD203B41FA5}">
                      <a16:colId xmlns:a16="http://schemas.microsoft.com/office/drawing/2014/main" val="3061926540"/>
                    </a:ext>
                  </a:extLst>
                </a:gridCol>
                <a:gridCol w="662224">
                  <a:extLst>
                    <a:ext uri="{9D8B030D-6E8A-4147-A177-3AD203B41FA5}">
                      <a16:colId xmlns:a16="http://schemas.microsoft.com/office/drawing/2014/main" val="333314745"/>
                    </a:ext>
                  </a:extLst>
                </a:gridCol>
                <a:gridCol w="704271">
                  <a:extLst>
                    <a:ext uri="{9D8B030D-6E8A-4147-A177-3AD203B41FA5}">
                      <a16:colId xmlns:a16="http://schemas.microsoft.com/office/drawing/2014/main" val="1692057623"/>
                    </a:ext>
                  </a:extLst>
                </a:gridCol>
                <a:gridCol w="746316">
                  <a:extLst>
                    <a:ext uri="{9D8B030D-6E8A-4147-A177-3AD203B41FA5}">
                      <a16:colId xmlns:a16="http://schemas.microsoft.com/office/drawing/2014/main" val="2794248332"/>
                    </a:ext>
                  </a:extLst>
                </a:gridCol>
                <a:gridCol w="683247">
                  <a:extLst>
                    <a:ext uri="{9D8B030D-6E8A-4147-A177-3AD203B41FA5}">
                      <a16:colId xmlns:a16="http://schemas.microsoft.com/office/drawing/2014/main" val="1294938087"/>
                    </a:ext>
                  </a:extLst>
                </a:gridCol>
                <a:gridCol w="735806">
                  <a:extLst>
                    <a:ext uri="{9D8B030D-6E8A-4147-A177-3AD203B41FA5}">
                      <a16:colId xmlns:a16="http://schemas.microsoft.com/office/drawing/2014/main" val="2505280341"/>
                    </a:ext>
                  </a:extLst>
                </a:gridCol>
                <a:gridCol w="632140">
                  <a:extLst>
                    <a:ext uri="{9D8B030D-6E8A-4147-A177-3AD203B41FA5}">
                      <a16:colId xmlns:a16="http://schemas.microsoft.com/office/drawing/2014/main" val="1415044110"/>
                    </a:ext>
                  </a:extLst>
                </a:gridCol>
              </a:tblGrid>
              <a:tr h="60188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Location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Sample 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6009144"/>
                  </a:ext>
                </a:extLst>
              </a:tr>
              <a:tr h="42990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Customer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PCBA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0.1165</a:t>
                      </a:r>
                      <a:endParaRPr lang="en-US" sz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0.1870</a:t>
                      </a:r>
                      <a:endParaRPr lang="en-US" sz="120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0.1693</a:t>
                      </a:r>
                      <a:endParaRPr lang="en-US" sz="120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0.1845</a:t>
                      </a:r>
                      <a:endParaRPr lang="en-US" sz="120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0.1797</a:t>
                      </a:r>
                      <a:endParaRPr lang="en-US" sz="120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0.1705</a:t>
                      </a:r>
                      <a:endParaRPr lang="en-US" sz="120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0.1834</a:t>
                      </a:r>
                      <a:endParaRPr lang="en-US" sz="120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0.1877</a:t>
                      </a:r>
                      <a:endParaRPr lang="en-US" sz="120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8821464"/>
                  </a:ext>
                </a:extLst>
              </a:tr>
              <a:tr h="42990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1#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0.1635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0.1706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0.1844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0.1905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0.1673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0.1877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0.1688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0.1745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9612793"/>
                  </a:ext>
                </a:extLst>
              </a:tr>
              <a:tr h="42990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 2#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0.1655</a:t>
                      </a: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0.1745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0.1733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0.1715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0.1875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0.1902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0.1808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0.1685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9906175"/>
                  </a:ext>
                </a:extLst>
              </a:tr>
              <a:tr h="42990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 3#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0.1682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0.1733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0.1845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0.1854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0.1705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0.1692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0.1917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0.1672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0252540"/>
                  </a:ext>
                </a:extLst>
              </a:tr>
              <a:tr h="429906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Factory 4#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0.1873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0.1752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0.1862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0.1783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0.1646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0.1872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0.1935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0.1841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699" marB="456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2427391"/>
                  </a:ext>
                </a:extLst>
              </a:tr>
            </a:tbl>
          </a:graphicData>
        </a:graphic>
      </p:graphicFrame>
      <p:sp>
        <p:nvSpPr>
          <p:cNvPr id="4187" name="TextBox 28"/>
          <p:cNvSpPr txBox="1">
            <a:spLocks noChangeArrowheads="1"/>
          </p:cNvSpPr>
          <p:nvPr/>
        </p:nvSpPr>
        <p:spPr bwMode="auto">
          <a:xfrm>
            <a:off x="4428381" y="5149065"/>
            <a:ext cx="7412853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PMingLiU" pitchFamily="18" charset="-120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v"/>
              <a:defRPr/>
            </a:pPr>
            <a:r>
              <a:rPr lang="en-US" altLang="en-US" sz="1800" u="sng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Remark</a:t>
            </a: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1.Power button (Position 1)  force value near lower limit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but have not over the limit of control </a:t>
            </a: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 positions are within defined specification.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2.Check that 4 PCBA with switch component in the factory are in standard specifications.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3.Feedback results with SQE &amp; PQE to confirm and continue to analyze further with the material incoming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FATP process.</a:t>
            </a:r>
          </a:p>
        </p:txBody>
      </p:sp>
      <p:grpSp>
        <p:nvGrpSpPr>
          <p:cNvPr id="4177" name="Group 4"/>
          <p:cNvGrpSpPr>
            <a:grpSpLocks/>
          </p:cNvGrpSpPr>
          <p:nvPr/>
        </p:nvGrpSpPr>
        <p:grpSpPr bwMode="auto">
          <a:xfrm>
            <a:off x="93663" y="2423309"/>
            <a:ext cx="4995862" cy="1566521"/>
            <a:chOff x="258487" y="2682936"/>
            <a:chExt cx="4996137" cy="1623058"/>
          </a:xfrm>
        </p:grpSpPr>
        <p:grpSp>
          <p:nvGrpSpPr>
            <p:cNvPr id="4191" name="Group 5"/>
            <p:cNvGrpSpPr>
              <a:grpSpLocks/>
            </p:cNvGrpSpPr>
            <p:nvPr/>
          </p:nvGrpSpPr>
          <p:grpSpPr bwMode="auto">
            <a:xfrm>
              <a:off x="258487" y="3658268"/>
              <a:ext cx="4996137" cy="647726"/>
              <a:chOff x="267456" y="2452521"/>
              <a:chExt cx="4690879" cy="657878"/>
            </a:xfrm>
          </p:grpSpPr>
          <p:pic>
            <p:nvPicPr>
              <p:cNvPr id="4201" name="Picture 2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20" t="18823" b="21597"/>
              <a:stretch>
                <a:fillRect/>
              </a:stretch>
            </p:blipFill>
            <p:spPr bwMode="auto">
              <a:xfrm>
                <a:off x="267456" y="2510944"/>
                <a:ext cx="4690879" cy="599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2" name="Oval 41"/>
              <p:cNvSpPr/>
              <p:nvPr/>
            </p:nvSpPr>
            <p:spPr>
              <a:xfrm>
                <a:off x="483591" y="2452290"/>
                <a:ext cx="266816" cy="261308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0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1042562" y="2452290"/>
                <a:ext cx="266815" cy="26776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0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1600041" y="2452290"/>
                <a:ext cx="268306" cy="280664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0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4390422" y="2452290"/>
                <a:ext cx="266815" cy="311312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0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</a:t>
                </a:r>
              </a:p>
            </p:txBody>
          </p:sp>
          <p:sp>
            <p:nvSpPr>
              <p:cNvPr id="46" name="Oval 45"/>
              <p:cNvSpPr/>
              <p:nvPr/>
            </p:nvSpPr>
            <p:spPr>
              <a:xfrm>
                <a:off x="3834432" y="2452290"/>
                <a:ext cx="266816" cy="314538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000"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</a:t>
                </a:r>
              </a:p>
            </p:txBody>
          </p:sp>
          <p:sp>
            <p:nvSpPr>
              <p:cNvPr id="47" name="Oval 46"/>
              <p:cNvSpPr/>
              <p:nvPr/>
            </p:nvSpPr>
            <p:spPr>
              <a:xfrm>
                <a:off x="3254594" y="2452290"/>
                <a:ext cx="266815" cy="303246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0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2698604" y="2452290"/>
                <a:ext cx="268306" cy="303246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000"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2138143" y="2452290"/>
                <a:ext cx="266816" cy="30002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000"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</a:p>
            </p:txBody>
          </p:sp>
        </p:grpSp>
        <p:pic>
          <p:nvPicPr>
            <p:cNvPr id="4192" name="Picture 2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113" y="2682936"/>
              <a:ext cx="4956175" cy="838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Up Arrow 26"/>
            <p:cNvSpPr/>
            <p:nvPr/>
          </p:nvSpPr>
          <p:spPr>
            <a:xfrm>
              <a:off x="472811" y="3438881"/>
              <a:ext cx="303230" cy="198515"/>
            </a:xfrm>
            <a:prstGeom prst="upArrow">
              <a:avLst/>
            </a:prstGeom>
            <a:solidFill>
              <a:srgbClr val="7030A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Up Arrow 34"/>
            <p:cNvSpPr/>
            <p:nvPr/>
          </p:nvSpPr>
          <p:spPr>
            <a:xfrm>
              <a:off x="1088795" y="3429352"/>
              <a:ext cx="303230" cy="198515"/>
            </a:xfrm>
            <a:prstGeom prst="upArrow">
              <a:avLst/>
            </a:prstGeom>
            <a:solidFill>
              <a:srgbClr val="7030A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Up Arrow 35"/>
            <p:cNvSpPr/>
            <p:nvPr/>
          </p:nvSpPr>
          <p:spPr>
            <a:xfrm>
              <a:off x="1680965" y="3421412"/>
              <a:ext cx="303229" cy="198514"/>
            </a:xfrm>
            <a:prstGeom prst="upArrow">
              <a:avLst/>
            </a:prstGeom>
            <a:solidFill>
              <a:srgbClr val="7030A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Up Arrow 36"/>
            <p:cNvSpPr/>
            <p:nvPr/>
          </p:nvSpPr>
          <p:spPr>
            <a:xfrm>
              <a:off x="2316000" y="3397590"/>
              <a:ext cx="303229" cy="198515"/>
            </a:xfrm>
            <a:prstGeom prst="upArrow">
              <a:avLst/>
            </a:prstGeom>
            <a:solidFill>
              <a:srgbClr val="7030A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Up Arrow 37"/>
            <p:cNvSpPr/>
            <p:nvPr/>
          </p:nvSpPr>
          <p:spPr>
            <a:xfrm>
              <a:off x="2909758" y="3397590"/>
              <a:ext cx="303229" cy="198515"/>
            </a:xfrm>
            <a:prstGeom prst="upArrow">
              <a:avLst/>
            </a:prstGeom>
            <a:solidFill>
              <a:srgbClr val="7030A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Up Arrow 38"/>
            <p:cNvSpPr/>
            <p:nvPr/>
          </p:nvSpPr>
          <p:spPr>
            <a:xfrm>
              <a:off x="3487640" y="3381709"/>
              <a:ext cx="303229" cy="198515"/>
            </a:xfrm>
            <a:prstGeom prst="upArrow">
              <a:avLst/>
            </a:prstGeom>
            <a:solidFill>
              <a:srgbClr val="7030A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Up Arrow 39"/>
            <p:cNvSpPr/>
            <p:nvPr/>
          </p:nvSpPr>
          <p:spPr>
            <a:xfrm>
              <a:off x="4089335" y="3373768"/>
              <a:ext cx="303230" cy="198514"/>
            </a:xfrm>
            <a:prstGeom prst="upArrow">
              <a:avLst/>
            </a:prstGeom>
            <a:solidFill>
              <a:srgbClr val="7030A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Up Arrow 40"/>
            <p:cNvSpPr/>
            <p:nvPr/>
          </p:nvSpPr>
          <p:spPr>
            <a:xfrm>
              <a:off x="4724370" y="3381709"/>
              <a:ext cx="303230" cy="198515"/>
            </a:xfrm>
            <a:prstGeom prst="upArrow">
              <a:avLst/>
            </a:prstGeom>
            <a:solidFill>
              <a:srgbClr val="7030A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178" name="Group 3"/>
          <p:cNvGrpSpPr>
            <a:grpSpLocks/>
          </p:cNvGrpSpPr>
          <p:nvPr/>
        </p:nvGrpSpPr>
        <p:grpSpPr bwMode="auto">
          <a:xfrm>
            <a:off x="93662" y="4300538"/>
            <a:ext cx="1957385" cy="1800225"/>
            <a:chOff x="550862" y="4401429"/>
            <a:chExt cx="1682750" cy="1524000"/>
          </a:xfrm>
        </p:grpSpPr>
        <p:grpSp>
          <p:nvGrpSpPr>
            <p:cNvPr id="4" name="Group 6"/>
            <p:cNvGrpSpPr>
              <a:grpSpLocks/>
            </p:cNvGrpSpPr>
            <p:nvPr/>
          </p:nvGrpSpPr>
          <p:grpSpPr bwMode="auto">
            <a:xfrm>
              <a:off x="550862" y="4401429"/>
              <a:ext cx="1682750" cy="1524000"/>
              <a:chOff x="754884" y="4639167"/>
              <a:chExt cx="1371491" cy="1524752"/>
            </a:xfrm>
          </p:grpSpPr>
          <p:pic>
            <p:nvPicPr>
              <p:cNvPr id="4189" name="Picture 4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4884" y="4639167"/>
                <a:ext cx="1371491" cy="15247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" name="Rectangle 5"/>
              <p:cNvSpPr/>
              <p:nvPr/>
            </p:nvSpPr>
            <p:spPr>
              <a:xfrm>
                <a:off x="764795" y="5845253"/>
                <a:ext cx="424951" cy="302531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Defect NG</a:t>
                </a:r>
              </a:p>
            </p:txBody>
          </p:sp>
        </p:grpSp>
        <p:sp>
          <p:nvSpPr>
            <p:cNvPr id="2" name="Rectangle 1"/>
            <p:cNvSpPr/>
            <p:nvPr/>
          </p:nvSpPr>
          <p:spPr>
            <a:xfrm>
              <a:off x="1005371" y="4713217"/>
              <a:ext cx="673405" cy="307756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4179" name="Group 2"/>
          <p:cNvGrpSpPr>
            <a:grpSpLocks/>
          </p:cNvGrpSpPr>
          <p:nvPr/>
        </p:nvGrpSpPr>
        <p:grpSpPr bwMode="auto">
          <a:xfrm>
            <a:off x="2174875" y="4300538"/>
            <a:ext cx="1980527" cy="1782762"/>
            <a:chOff x="2640012" y="4419352"/>
            <a:chExt cx="1579563" cy="1517650"/>
          </a:xfrm>
        </p:grpSpPr>
        <p:grpSp>
          <p:nvGrpSpPr>
            <p:cNvPr id="4183" name="Group 12"/>
            <p:cNvGrpSpPr>
              <a:grpSpLocks/>
            </p:cNvGrpSpPr>
            <p:nvPr/>
          </p:nvGrpSpPr>
          <p:grpSpPr bwMode="auto">
            <a:xfrm>
              <a:off x="2640012" y="4419352"/>
              <a:ext cx="1579563" cy="1517650"/>
              <a:chOff x="2896258" y="4645562"/>
              <a:chExt cx="1578905" cy="1518357"/>
            </a:xfrm>
          </p:grpSpPr>
          <p:pic>
            <p:nvPicPr>
              <p:cNvPr id="4185" name="Picture 7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96258" y="4645562"/>
                <a:ext cx="1578905" cy="15183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Rectangle 11"/>
              <p:cNvSpPr/>
              <p:nvPr/>
            </p:nvSpPr>
            <p:spPr>
              <a:xfrm>
                <a:off x="3917816" y="5844834"/>
                <a:ext cx="557347" cy="293396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900"/>
                  <a:t>Sample</a:t>
                </a:r>
              </a:p>
            </p:txBody>
          </p:sp>
        </p:grpSp>
        <p:sp>
          <p:nvSpPr>
            <p:cNvPr id="50" name="Rectangle 49"/>
            <p:cNvSpPr/>
            <p:nvPr/>
          </p:nvSpPr>
          <p:spPr>
            <a:xfrm>
              <a:off x="3126601" y="4624769"/>
              <a:ext cx="671462" cy="306773"/>
            </a:xfrm>
            <a:prstGeom prst="rect">
              <a:avLst/>
            </a:prstGeom>
            <a:noFill/>
            <a:ln>
              <a:solidFill>
                <a:srgbClr val="FFFF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3" name="Rectangle 2"/>
          <p:cNvSpPr/>
          <p:nvPr/>
        </p:nvSpPr>
        <p:spPr>
          <a:xfrm>
            <a:off x="5345115" y="3120521"/>
            <a:ext cx="6846887" cy="319088"/>
          </a:xfrm>
          <a:prstGeom prst="rect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24448" y="60367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Pressure button.</a:t>
            </a:r>
          </a:p>
        </p:txBody>
      </p:sp>
    </p:spTree>
    <p:extLst>
      <p:ext uri="{BB962C8B-B14F-4D97-AF65-F5344CB8AC3E}">
        <p14:creationId xmlns:p14="http://schemas.microsoft.com/office/powerpoint/2010/main" val="3013894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2189" y="1162264"/>
            <a:ext cx="1204395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Retest NG sample on FATP ( Focus on FT1 station to check button function )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Pass normally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This issue (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Unusual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feeling when pressing the Power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button) doesn’t affect to it’s function.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Fii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uses a force gauge to check the status of the actual switches on the PCBA of customer feedback. Measurement results are in standard specifications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Feedback this results with vendor to confirm and continue to analyze further with 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FATP process.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872446" cy="571500"/>
          </a:xfrm>
        </p:spPr>
        <p:txBody>
          <a:bodyPr>
            <a:noAutofit/>
          </a:bodyPr>
          <a:lstStyle/>
          <a:p>
            <a:r>
              <a:rPr lang="en-US" altLang="zh-TW" sz="3600" b="1" dirty="0">
                <a:solidFill>
                  <a:schemeClr val="bg1"/>
                </a:solidFill>
                <a:ea typeface="標楷體" pitchFamily="65" charset="-128"/>
              </a:rPr>
              <a:t>D4. </a:t>
            </a:r>
            <a:r>
              <a:rPr lang="en-US" altLang="zh-TW" sz="3600" b="1" dirty="0">
                <a:solidFill>
                  <a:schemeClr val="bg1"/>
                </a:solidFill>
                <a:ea typeface="標楷體" panose="03000509000000000000" pitchFamily="65" charset="-120"/>
              </a:rPr>
              <a:t>Root Cause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Conclusion Root cause.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76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A19BE139-170D-4C8D-975C-3411C34E2063}" vid="{A47AFEE7-8718-4319-9666-C06977C648B4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11854</TotalTime>
  <Words>788</Words>
  <Application>Microsoft Office PowerPoint</Application>
  <PresentationFormat>Widescreen</PresentationFormat>
  <Paragraphs>209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標楷體</vt:lpstr>
      <vt:lpstr>新細明體</vt:lpstr>
      <vt:lpstr>新細明體</vt:lpstr>
      <vt:lpstr>宋体</vt:lpstr>
      <vt:lpstr>宋体</vt:lpstr>
      <vt:lpstr>Arial</vt:lpstr>
      <vt:lpstr>Calibri</vt:lpstr>
      <vt:lpstr>Courier New</vt:lpstr>
      <vt:lpstr>Times New Roman</vt:lpstr>
      <vt:lpstr>Wingdings</vt:lpstr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D4. Root Cause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阮氏姮</cp:lastModifiedBy>
  <cp:revision>914</cp:revision>
  <dcterms:created xsi:type="dcterms:W3CDTF">2018-11-16T05:26:15Z</dcterms:created>
  <dcterms:modified xsi:type="dcterms:W3CDTF">2022-08-13T09:12:17Z</dcterms:modified>
</cp:coreProperties>
</file>